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11"/>
  </p:notesMasterIdLst>
  <p:sldIdLst>
    <p:sldId id="766" r:id="rId2"/>
    <p:sldId id="257" r:id="rId3"/>
    <p:sldId id="671" r:id="rId4"/>
    <p:sldId id="674" r:id="rId5"/>
    <p:sldId id="676" r:id="rId6"/>
    <p:sldId id="760" r:id="rId7"/>
    <p:sldId id="758" r:id="rId8"/>
    <p:sldId id="738" r:id="rId9"/>
    <p:sldId id="669" r:id="rId10"/>
  </p:sldIdLst>
  <p:sldSz cx="9144000" cy="6858000" type="screen4x3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eronika Sojkova" initials="VS" lastIdx="1" clrIdx="0">
    <p:extLst>
      <p:ext uri="{19B8F6BF-5375-455C-9EA6-DF929625EA0E}">
        <p15:presenceInfo xmlns:p15="http://schemas.microsoft.com/office/powerpoint/2012/main" userId="S-1-5-21-2734894313-1595649541-1146375537-138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49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5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48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09DE08-852F-4808-B3F6-B28ACD1699E9}" type="datetimeFigureOut">
              <a:rPr lang="cs-CZ" smtClean="0"/>
              <a:t>10.07.2023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3488"/>
            <a:ext cx="4440237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F360AC-204D-46B1-AA11-205F960D4B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3615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7763" y="1233488"/>
            <a:ext cx="4440237" cy="33289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/>
          </a:p>
        </p:txBody>
      </p:sp>
      <p:sp>
        <p:nvSpPr>
          <p:cNvPr id="7066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D1ABC6B-5882-4ABB-B525-2B51FE654BBC}" type="slidenum">
              <a:rPr 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7763" y="1233488"/>
            <a:ext cx="4440237" cy="33289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/>
          </a:p>
        </p:txBody>
      </p:sp>
      <p:sp>
        <p:nvSpPr>
          <p:cNvPr id="7066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D1ABC6B-5882-4ABB-B525-2B51FE654BBC}" type="slidenum">
              <a:rPr 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DE098-2782-4A0D-986B-8EFE0691C7D8}" type="datetimeFigureOut">
              <a:rPr lang="cs-CZ" smtClean="0"/>
              <a:t>10.07.2023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B1F25-89A9-4F82-BAB3-13794BD8BD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6473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DE098-2782-4A0D-986B-8EFE0691C7D8}" type="datetimeFigureOut">
              <a:rPr lang="cs-CZ" smtClean="0"/>
              <a:t>10.07.2023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B1F25-89A9-4F82-BAB3-13794BD8BD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5140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DE098-2782-4A0D-986B-8EFE0691C7D8}" type="datetimeFigureOut">
              <a:rPr lang="cs-CZ" smtClean="0"/>
              <a:t>10.07.2023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B1F25-89A9-4F82-BAB3-13794BD8BD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44166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elfolie"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>
                <a:solidFill>
                  <a:schemeClr val="accent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Fußzeilenplatzhalter 16"/>
          <p:cNvSpPr>
            <a:spLocks noGrp="1"/>
          </p:cNvSpPr>
          <p:nvPr>
            <p:ph type="ftr" sz="quarter" idx="11"/>
          </p:nvPr>
        </p:nvSpPr>
        <p:spPr>
          <a:xfrm>
            <a:off x="2085975" y="236541"/>
            <a:ext cx="5867400" cy="365125"/>
          </a:xfrm>
        </p:spPr>
        <p:txBody>
          <a:bodyPr/>
          <a:lstStyle>
            <a:lvl1pPr algn="r">
              <a:defRPr dirty="0">
                <a:solidFill>
                  <a:srgbClr val="FEFAC9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" name="Foliennummernplatzhalt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 smtClean="0">
                <a:solidFill>
                  <a:srgbClr val="FEFAC9"/>
                </a:solidFill>
              </a:defRPr>
            </a:lvl1pPr>
          </a:lstStyle>
          <a:p>
            <a:pPr>
              <a:defRPr/>
            </a:pPr>
            <a:fld id="{907D582F-9461-4771-BA25-501CE831F4DD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989275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el und Inhal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2910" y="71415"/>
            <a:ext cx="8153400" cy="785818"/>
          </a:xfrm>
        </p:spPr>
        <p:txBody>
          <a:bodyPr>
            <a:normAutofit/>
          </a:bodyPr>
          <a:lstStyle>
            <a:lvl1pPr>
              <a:defRPr sz="2800" b="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47LightCn" pitchFamily="34" charset="0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0" y="6613528"/>
            <a:ext cx="533400" cy="244475"/>
          </a:xfrm>
        </p:spPr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BBF7D5F-4D8B-49E2-87E8-67BE8B9E1EA6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816" y="6093296"/>
            <a:ext cx="1080000" cy="7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4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6093296"/>
            <a:ext cx="1080000" cy="7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7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6093296"/>
            <a:ext cx="1080000" cy="7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BD01F82-8CAE-4998-ABE0-936BE3BDCA2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463" y="5937752"/>
            <a:ext cx="2018445" cy="87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67390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DE098-2782-4A0D-986B-8EFE0691C7D8}" type="datetimeFigureOut">
              <a:rPr lang="cs-CZ" smtClean="0"/>
              <a:t>10.07.2023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B1F25-89A9-4F82-BAB3-13794BD8BD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964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DE098-2782-4A0D-986B-8EFE0691C7D8}" type="datetimeFigureOut">
              <a:rPr lang="cs-CZ" smtClean="0"/>
              <a:t>10.07.2023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B1F25-89A9-4F82-BAB3-13794BD8BD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7648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DE098-2782-4A0D-986B-8EFE0691C7D8}" type="datetimeFigureOut">
              <a:rPr lang="cs-CZ" smtClean="0"/>
              <a:t>10.07.2023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B1F25-89A9-4F82-BAB3-13794BD8BD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2099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DE098-2782-4A0D-986B-8EFE0691C7D8}" type="datetimeFigureOut">
              <a:rPr lang="cs-CZ" smtClean="0"/>
              <a:t>10.07.2023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B1F25-89A9-4F82-BAB3-13794BD8BD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3625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DE098-2782-4A0D-986B-8EFE0691C7D8}" type="datetimeFigureOut">
              <a:rPr lang="cs-CZ" smtClean="0"/>
              <a:t>10.07.2023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B1F25-89A9-4F82-BAB3-13794BD8BD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0178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DE098-2782-4A0D-986B-8EFE0691C7D8}" type="datetimeFigureOut">
              <a:rPr lang="cs-CZ" smtClean="0"/>
              <a:t>10.07.2023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B1F25-89A9-4F82-BAB3-13794BD8BD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9334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DE098-2782-4A0D-986B-8EFE0691C7D8}" type="datetimeFigureOut">
              <a:rPr lang="cs-CZ" smtClean="0"/>
              <a:t>10.07.2023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B1F25-89A9-4F82-BAB3-13794BD8BD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7196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DE098-2782-4A0D-986B-8EFE0691C7D8}" type="datetimeFigureOut">
              <a:rPr lang="cs-CZ" smtClean="0"/>
              <a:t>10.07.2023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B1F25-89A9-4F82-BAB3-13794BD8BD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0762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DE098-2782-4A0D-986B-8EFE0691C7D8}" type="datetimeFigureOut">
              <a:rPr lang="cs-CZ" smtClean="0"/>
              <a:t>10.07.2023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6B1F25-89A9-4F82-BAB3-13794BD8BD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9796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88F639-1FC0-23B9-B7C6-3CBF3441F9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5B4C99B-C47D-D37D-3FB9-5D2CD6DAD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655277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Abgerundetes Rechteck 66"/>
          <p:cNvSpPr/>
          <p:nvPr/>
        </p:nvSpPr>
        <p:spPr>
          <a:xfrm>
            <a:off x="4932041" y="6093296"/>
            <a:ext cx="3697809" cy="513348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 w="1905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-74130" y="4437112"/>
            <a:ext cx="8820472" cy="108012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cs-C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PŘEDSTAVENÍ Záměru VÝSTAVBY VĚTRNÝCH ELEKTRÁREN – </a:t>
            </a:r>
            <a:r>
              <a:rPr lang="cs-CZ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Želenice</a:t>
            </a:r>
            <a:endParaRPr lang="de-DE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3333096"/>
            <a:ext cx="1440000" cy="96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3333096"/>
            <a:ext cx="1440000" cy="96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S:\Anja Scholze\Flyer\Bilder Flyer\Fotos allgemein_Außenseite\Cover_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33096"/>
            <a:ext cx="1452992" cy="961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feld 5"/>
          <p:cNvSpPr txBox="1"/>
          <p:nvPr/>
        </p:nvSpPr>
        <p:spPr>
          <a:xfrm>
            <a:off x="4665262" y="6282644"/>
            <a:ext cx="4489897" cy="3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000" tIns="45715" rIns="91429" bIns="45715" numCol="1" anchor="b" anchorCtr="0" compatLnSpc="1">
            <a:prstTxWarp prst="textNoShape">
              <a:avLst/>
            </a:prstTxWarp>
            <a:noAutofit/>
          </a:bodyPr>
          <a:lstStyle>
            <a:lvl1pPr algn="ctr" fontAlgn="auto">
              <a:spcAft>
                <a:spcPts val="0"/>
              </a:spcAft>
              <a:defRPr sz="3200" b="1" cap="all" baseline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Lt BT" panose="020B0402020204020303" pitchFamily="34" charset="0"/>
                <a:ea typeface="+mj-ea"/>
                <a:cs typeface="+mj-cs"/>
              </a:defRPr>
            </a:lvl1pPr>
            <a:lvl2pPr>
              <a:defRPr sz="4400">
                <a:solidFill>
                  <a:schemeClr val="tx2"/>
                </a:solidFill>
                <a:latin typeface="Tw Cen MT" pitchFamily="34" charset="0"/>
              </a:defRPr>
            </a:lvl2pPr>
            <a:lvl3pPr>
              <a:defRPr sz="4400">
                <a:solidFill>
                  <a:schemeClr val="tx2"/>
                </a:solidFill>
                <a:latin typeface="Tw Cen MT" pitchFamily="34" charset="0"/>
              </a:defRPr>
            </a:lvl3pPr>
            <a:lvl4pPr>
              <a:defRPr sz="4400">
                <a:solidFill>
                  <a:schemeClr val="tx2"/>
                </a:solidFill>
                <a:latin typeface="Tw Cen MT" pitchFamily="34" charset="0"/>
              </a:defRPr>
            </a:lvl4pPr>
            <a:lvl5pPr>
              <a:defRPr sz="4400">
                <a:solidFill>
                  <a:schemeClr val="tx2"/>
                </a:solidFill>
                <a:latin typeface="Tw Cen MT" pitchFamily="34" charset="0"/>
              </a:defRPr>
            </a:lvl5pPr>
            <a:lvl6pPr marL="457145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6pPr>
            <a:lvl7pPr marL="91429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7pPr>
            <a:lvl8pPr marL="1371435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8pPr>
            <a:lvl9pPr marL="182858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r>
              <a:rPr lang="cs-CZ" sz="17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Červen 2023</a:t>
            </a:r>
            <a:endParaRPr lang="de-DE" sz="1700" dirty="0">
              <a:solidFill>
                <a:srgbClr val="FF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6317171F-EE88-449F-AB42-E79B7E802C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30" y="0"/>
            <a:ext cx="3323171" cy="1439024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D16F1A-6C51-4D70-9E2A-166659306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415"/>
            <a:ext cx="9144000" cy="785818"/>
          </a:xfrm>
        </p:spPr>
        <p:txBody>
          <a:bodyPr/>
          <a:lstStyle/>
          <a:p>
            <a:r>
              <a:rPr lang="cs-CZ" dirty="0">
                <a:latin typeface="Calibri Light" panose="020F0302020204030204" pitchFamily="34" charset="0"/>
                <a:cs typeface="Calibri Light" panose="020F0302020204030204" pitchFamily="34" charset="0"/>
              </a:rPr>
              <a:t>       O skupině meridian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1C21E13D-9295-4D52-923E-BF819FC82470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>
              <a:spcBef>
                <a:spcPts val="1200"/>
              </a:spcBef>
              <a:buSzPct val="90000"/>
              <a:buBlip>
                <a:blip r:embed="rId2"/>
              </a:buBlip>
            </a:pPr>
            <a:r>
              <a:rPr lang="cs-CZ" sz="2000" dirty="0">
                <a:latin typeface="+mj-lt"/>
              </a:rPr>
              <a:t>1996 – založení skupiny meridian se zaměřením na obnovitelnou energetiku</a:t>
            </a:r>
            <a:endParaRPr lang="de-DE" sz="2000" dirty="0">
              <a:latin typeface="+mj-lt"/>
            </a:endParaRPr>
          </a:p>
          <a:p>
            <a:pPr>
              <a:spcBef>
                <a:spcPts val="1200"/>
              </a:spcBef>
              <a:buSzPct val="90000"/>
              <a:buBlip>
                <a:blip r:embed="rId2"/>
              </a:buBlip>
            </a:pPr>
            <a:r>
              <a:rPr lang="cs-CZ" sz="2000" dirty="0">
                <a:latin typeface="+mj-lt"/>
              </a:rPr>
              <a:t>Plánování, financování, výstavba, provoz, obchodní a technická správa větrných a fotovoltaických elektráren </a:t>
            </a:r>
          </a:p>
          <a:p>
            <a:pPr>
              <a:spcBef>
                <a:spcPts val="1200"/>
              </a:spcBef>
              <a:buSzPct val="90000"/>
              <a:buBlip>
                <a:blip r:embed="rId2"/>
              </a:buBlip>
            </a:pPr>
            <a:r>
              <a:rPr lang="cs-CZ" sz="2000" dirty="0">
                <a:latin typeface="+mj-lt"/>
              </a:rPr>
              <a:t>Působnost skupiny </a:t>
            </a:r>
            <a:r>
              <a:rPr lang="cs-CZ" sz="2000" dirty="0" err="1">
                <a:latin typeface="+mj-lt"/>
              </a:rPr>
              <a:t>meridian</a:t>
            </a:r>
            <a:r>
              <a:rPr lang="cs-CZ" sz="2000" dirty="0">
                <a:latin typeface="+mj-lt"/>
              </a:rPr>
              <a:t> v ČR, Německu, Francii, Itálii a Chorvatsku</a:t>
            </a:r>
            <a:endParaRPr lang="de-DE" sz="2000" b="1" u="sng" dirty="0">
              <a:solidFill>
                <a:srgbClr val="0040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685717" lvl="2" indent="0">
              <a:spcBef>
                <a:spcPts val="1200"/>
              </a:spcBef>
              <a:buNone/>
            </a:pPr>
            <a:r>
              <a:rPr lang="cs-CZ" b="1" u="sng" dirty="0">
                <a:solidFill>
                  <a:srgbClr val="0040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Fotovoltaické elektrárny skupiny meridian</a:t>
            </a:r>
            <a:r>
              <a:rPr lang="de-DE" b="1" u="sng" dirty="0">
                <a:solidFill>
                  <a:srgbClr val="0040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</a:t>
            </a:r>
            <a:r>
              <a:rPr lang="de-DE" b="1" dirty="0">
                <a:solidFill>
                  <a:srgbClr val="0040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</a:t>
            </a:r>
            <a:endParaRPr lang="cs-CZ" b="1" dirty="0">
              <a:solidFill>
                <a:srgbClr val="0040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685717" lvl="2" indent="0">
              <a:spcBef>
                <a:spcPts val="1200"/>
              </a:spcBef>
              <a:buNone/>
            </a:pPr>
            <a:r>
              <a:rPr lang="cs-CZ" b="1" dirty="0">
                <a:solidFill>
                  <a:srgbClr val="0040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		</a:t>
            </a:r>
            <a:r>
              <a:rPr lang="cs-CZ" dirty="0">
                <a:latin typeface="+mj-lt"/>
              </a:rPr>
              <a:t>více než 50 zařízení s výkonem cca. </a:t>
            </a:r>
            <a:r>
              <a:rPr lang="de-DE" dirty="0">
                <a:latin typeface="+mj-lt"/>
              </a:rPr>
              <a:t>60 MW</a:t>
            </a:r>
          </a:p>
          <a:p>
            <a:pPr marL="685717" lvl="2" indent="0">
              <a:spcBef>
                <a:spcPts val="1200"/>
              </a:spcBef>
              <a:buNone/>
            </a:pPr>
            <a:r>
              <a:rPr lang="cs-CZ" b="1" u="sng" dirty="0">
                <a:solidFill>
                  <a:srgbClr val="0040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Větrné elektrárny</a:t>
            </a:r>
            <a:r>
              <a:rPr lang="de-DE" b="1" u="sng" dirty="0">
                <a:solidFill>
                  <a:srgbClr val="0040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</a:t>
            </a:r>
            <a:r>
              <a:rPr lang="de-DE" dirty="0">
                <a:solidFill>
                  <a:srgbClr val="004074"/>
                </a:solidFill>
                <a:latin typeface="+mj-lt"/>
              </a:rPr>
              <a:t> 	</a:t>
            </a:r>
            <a:endParaRPr lang="cs-CZ" dirty="0">
              <a:solidFill>
                <a:srgbClr val="004074"/>
              </a:solidFill>
              <a:latin typeface="+mj-lt"/>
            </a:endParaRPr>
          </a:p>
          <a:p>
            <a:pPr marL="685717" lvl="2" indent="0">
              <a:spcBef>
                <a:spcPts val="1200"/>
              </a:spcBef>
              <a:buNone/>
            </a:pPr>
            <a:r>
              <a:rPr lang="cs-CZ" dirty="0">
                <a:solidFill>
                  <a:srgbClr val="004074"/>
                </a:solidFill>
                <a:latin typeface="+mj-lt"/>
              </a:rPr>
              <a:t>			</a:t>
            </a:r>
            <a:r>
              <a:rPr lang="cs-CZ" dirty="0">
                <a:latin typeface="+mj-lt"/>
              </a:rPr>
              <a:t>48</a:t>
            </a:r>
            <a:r>
              <a:rPr lang="de-DE" dirty="0">
                <a:latin typeface="+mj-lt"/>
              </a:rPr>
              <a:t> </a:t>
            </a:r>
            <a:r>
              <a:rPr lang="cs-CZ" dirty="0">
                <a:latin typeface="+mj-lt"/>
              </a:rPr>
              <a:t>turbín s výkonem 150 MW</a:t>
            </a:r>
            <a:endParaRPr lang="de-DE" dirty="0">
              <a:latin typeface="+mj-lt"/>
            </a:endParaRPr>
          </a:p>
          <a:p>
            <a:pPr marL="685717" lvl="2" indent="0">
              <a:spcBef>
                <a:spcPts val="0"/>
              </a:spcBef>
              <a:buNone/>
            </a:pPr>
            <a:endParaRPr lang="de-DE" sz="800" dirty="0">
              <a:latin typeface="+mj-lt"/>
            </a:endParaRPr>
          </a:p>
          <a:p>
            <a:pPr marL="319050" lvl="2" indent="-319050">
              <a:spcBef>
                <a:spcPts val="1200"/>
              </a:spcBef>
              <a:buSzPct val="90000"/>
              <a:buBlip>
                <a:blip r:embed="rId2"/>
              </a:buBlip>
            </a:pPr>
            <a:r>
              <a:rPr lang="cs-CZ" dirty="0">
                <a:latin typeface="+mj-lt"/>
              </a:rPr>
              <a:t>V ČR zastoupena jednateli p. Radimem </a:t>
            </a:r>
            <a:r>
              <a:rPr lang="cs-CZ" dirty="0" err="1">
                <a:latin typeface="+mj-lt"/>
              </a:rPr>
              <a:t>Lauerem</a:t>
            </a:r>
            <a:r>
              <a:rPr lang="cs-CZ" dirty="0">
                <a:latin typeface="+mj-lt"/>
              </a:rPr>
              <a:t> a Klaus-Dieter </a:t>
            </a:r>
            <a:r>
              <a:rPr lang="cs-CZ" dirty="0" err="1">
                <a:latin typeface="+mj-lt"/>
              </a:rPr>
              <a:t>Markgraf</a:t>
            </a:r>
            <a:endParaRPr lang="de-DE" dirty="0">
              <a:latin typeface="+mj-lt"/>
            </a:endParaRPr>
          </a:p>
          <a:p>
            <a:pPr>
              <a:buFontTx/>
              <a:buChar char="-"/>
            </a:pPr>
            <a:endParaRPr lang="de-DE" dirty="0">
              <a:latin typeface="Futura Lt BT" panose="020B0402020204020303" pitchFamily="34" charset="0"/>
            </a:endParaRPr>
          </a:p>
          <a:p>
            <a:pPr>
              <a:buNone/>
            </a:pPr>
            <a:r>
              <a:rPr lang="de-DE" dirty="0">
                <a:latin typeface="Futura Lt BT" panose="020B0402020204020303" pitchFamily="34" charset="0"/>
              </a:rPr>
              <a:t> 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2EADD75-789E-418D-8949-C85537FD3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fld id="{1BBF7D5F-4D8B-49E2-87E8-67BE8B9E1EA6}" type="slidenum">
              <a:rPr lang="de-DE" smtClean="0"/>
              <a:pPr>
                <a:defRPr/>
              </a:pPr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05272862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C95799-34D2-42AF-A37D-D87D24AF1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415"/>
            <a:ext cx="9144000" cy="785818"/>
          </a:xfrm>
        </p:spPr>
        <p:txBody>
          <a:bodyPr/>
          <a:lstStyle/>
          <a:p>
            <a:r>
              <a:rPr lang="cs-CZ" dirty="0">
                <a:latin typeface="Calibri Light" panose="020F0302020204030204" pitchFamily="34" charset="0"/>
                <a:cs typeface="Calibri Light" panose="020F0302020204030204" pitchFamily="34" charset="0"/>
              </a:rPr>
              <a:t>       Záměr větrných elektráren - </a:t>
            </a:r>
            <a:r>
              <a:rPr lang="cs-CZ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Želenice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A0C840C6-8B02-48D1-920E-B27AF4316103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spcBef>
                <a:spcPts val="1200"/>
              </a:spcBef>
              <a:buSzPct val="90000"/>
              <a:buNone/>
            </a:pPr>
            <a:r>
              <a:rPr lang="cs-CZ" sz="1800" b="1" u="sng" dirty="0">
                <a:solidFill>
                  <a:srgbClr val="0040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Zájmové území – základní předpoklady</a:t>
            </a:r>
            <a:r>
              <a:rPr lang="de-DE" sz="1800" b="1" u="sng" dirty="0">
                <a:solidFill>
                  <a:srgbClr val="0040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: </a:t>
            </a:r>
          </a:p>
          <a:p>
            <a:pPr>
              <a:spcBef>
                <a:spcPts val="1200"/>
              </a:spcBef>
              <a:buSzPct val="90000"/>
              <a:buBlip>
                <a:blip r:embed="rId2"/>
              </a:buBlip>
            </a:pPr>
            <a:r>
              <a:rPr lang="cs-CZ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Síla větru</a:t>
            </a:r>
          </a:p>
          <a:p>
            <a:pPr>
              <a:spcBef>
                <a:spcPts val="1200"/>
              </a:spcBef>
              <a:buSzPct val="90000"/>
              <a:buBlip>
                <a:blip r:embed="rId2"/>
              </a:buBlip>
            </a:pPr>
            <a:r>
              <a:rPr lang="cs-CZ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Vzdálenost od sídel (zvuk, zastínění slunce)</a:t>
            </a:r>
          </a:p>
          <a:p>
            <a:pPr>
              <a:spcBef>
                <a:spcPts val="1200"/>
              </a:spcBef>
              <a:buSzPct val="90000"/>
              <a:buBlip>
                <a:blip r:embed="rId2"/>
              </a:buBlip>
            </a:pPr>
            <a:r>
              <a:rPr lang="cs-CZ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Absence zvláštní ochrany území (ochranná pásma infrastruktury a zařízení, ochrana přírody)</a:t>
            </a:r>
          </a:p>
          <a:p>
            <a:pPr>
              <a:spcBef>
                <a:spcPts val="1200"/>
              </a:spcBef>
              <a:buSzPct val="90000"/>
              <a:buBlip>
                <a:blip r:embed="rId2"/>
              </a:buBlip>
            </a:pPr>
            <a:r>
              <a:rPr lang="cs-CZ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Vyvedení výkonu do sítě</a:t>
            </a:r>
          </a:p>
          <a:p>
            <a:pPr>
              <a:spcBef>
                <a:spcPts val="1200"/>
              </a:spcBef>
              <a:buSzPct val="90000"/>
              <a:buBlip>
                <a:blip r:embed="rId2"/>
              </a:buBlip>
            </a:pPr>
            <a:r>
              <a:rPr lang="cs-CZ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Želenice dle dosavadních průzkumů tyto základní parametry splňují.</a:t>
            </a:r>
          </a:p>
          <a:p>
            <a:pPr>
              <a:spcBef>
                <a:spcPts val="1200"/>
              </a:spcBef>
              <a:buSzPct val="90000"/>
              <a:buBlip>
                <a:blip r:embed="rId2"/>
              </a:buBlip>
            </a:pPr>
            <a:endParaRPr lang="cs-CZ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spcBef>
                <a:spcPts val="1200"/>
              </a:spcBef>
              <a:buSzPct val="90000"/>
              <a:buNone/>
            </a:pPr>
            <a:endParaRPr lang="cs-CZ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1200"/>
              </a:spcBef>
              <a:buSzPct val="90000"/>
              <a:buNone/>
            </a:pPr>
            <a:endParaRPr lang="de-DE" sz="1800" b="1" dirty="0">
              <a:latin typeface="Futura Lt BT" panose="020B0402020204020303" pitchFamily="34" charset="0"/>
            </a:endParaRPr>
          </a:p>
          <a:p>
            <a:pPr>
              <a:buFontTx/>
              <a:buChar char="-"/>
            </a:pPr>
            <a:endParaRPr lang="de-DE" dirty="0">
              <a:latin typeface="Futura Lt BT" panose="020B0402020204020303" pitchFamily="34" charset="0"/>
            </a:endParaRPr>
          </a:p>
          <a:p>
            <a:pPr>
              <a:buNone/>
            </a:pPr>
            <a:r>
              <a:rPr lang="de-DE" dirty="0">
                <a:latin typeface="Futura Lt BT" panose="020B0402020204020303" pitchFamily="34" charset="0"/>
              </a:rPr>
              <a:t> 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E2B53FE-2C1B-4062-8FFA-BCF874EB6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fld id="{1BBF7D5F-4D8B-49E2-87E8-67BE8B9E1EA6}" type="slidenum">
              <a:rPr lang="de-DE" smtClean="0"/>
              <a:pPr>
                <a:defRPr/>
              </a:pPr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14018419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FEB1179-CD66-4B61-9C65-50E4B7457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fld id="{1BBF7D5F-4D8B-49E2-87E8-67BE8B9E1EA6}" type="slidenum">
              <a:rPr lang="de-DE" smtClean="0"/>
              <a:pPr>
                <a:defRPr/>
              </a:pPr>
              <a:t>5</a:t>
            </a:fld>
            <a:endParaRPr lang="de-DE" dirty="0"/>
          </a:p>
        </p:txBody>
      </p:sp>
      <p:sp>
        <p:nvSpPr>
          <p:cNvPr id="5" name="Nadpis 5">
            <a:extLst>
              <a:ext uri="{FF2B5EF4-FFF2-40B4-BE49-F238E27FC236}">
                <a16:creationId xmlns:a16="http://schemas.microsoft.com/office/drawing/2014/main" id="{719D82C3-13E0-4C8D-A527-13E533233820}"/>
              </a:ext>
            </a:extLst>
          </p:cNvPr>
          <p:cNvSpPr txBox="1">
            <a:spLocks/>
          </p:cNvSpPr>
          <p:nvPr/>
        </p:nvSpPr>
        <p:spPr>
          <a:xfrm>
            <a:off x="0" y="29313"/>
            <a:ext cx="9144000" cy="5148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47LightCn" pitchFamily="34" charset="0"/>
                <a:ea typeface="+mj-ea"/>
                <a:cs typeface="+mj-cs"/>
              </a:defRPr>
            </a:lvl1pPr>
          </a:lstStyle>
          <a:p>
            <a:r>
              <a:rPr lang="cs-CZ" sz="2500" dirty="0">
                <a:latin typeface="Calibri Light" panose="020F0302020204030204" pitchFamily="34" charset="0"/>
                <a:cs typeface="Calibri Light" panose="020F0302020204030204" pitchFamily="34" charset="0"/>
              </a:rPr>
              <a:t>          Zájmové území Želenice</a:t>
            </a:r>
            <a:endParaRPr lang="de-DE" sz="25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AB3EC12-C0F0-57D3-2F7E-04AA9071D9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70" y="735503"/>
            <a:ext cx="7726260" cy="513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736073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34D86E-6F7C-4AE4-B84D-9A7604DEF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415"/>
            <a:ext cx="9144000" cy="785818"/>
          </a:xfrm>
        </p:spPr>
        <p:txBody>
          <a:bodyPr/>
          <a:lstStyle/>
          <a:p>
            <a:r>
              <a:rPr lang="cs-CZ" dirty="0">
                <a:latin typeface="Calibri Light" panose="020F0302020204030204" pitchFamily="34" charset="0"/>
                <a:cs typeface="Calibri Light" panose="020F0302020204030204" pitchFamily="34" charset="0"/>
              </a:rPr>
              <a:t>       Finanční příspěvek pro obec </a:t>
            </a:r>
            <a:r>
              <a:rPr lang="cs-CZ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Želenice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65B78BB9-7AEC-46EA-97D1-522DE527D99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648" y="1110883"/>
            <a:ext cx="8153400" cy="5388157"/>
          </a:xfrm>
        </p:spPr>
        <p:txBody>
          <a:bodyPr>
            <a:normAutofit fontScale="77500" lnSpcReduction="20000"/>
          </a:bodyPr>
          <a:lstStyle/>
          <a:p>
            <a:pPr marL="0" indent="0">
              <a:spcBef>
                <a:spcPts val="1200"/>
              </a:spcBef>
              <a:buSzPct val="90000"/>
              <a:buNone/>
            </a:pPr>
            <a:r>
              <a:rPr lang="cs-CZ" sz="1800" b="1" u="sng" dirty="0">
                <a:solidFill>
                  <a:srgbClr val="0040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Několik úrovní</a:t>
            </a:r>
            <a:r>
              <a:rPr lang="de-DE" sz="1800" b="1" u="sng" dirty="0">
                <a:solidFill>
                  <a:srgbClr val="0040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: </a:t>
            </a:r>
            <a:endParaRPr lang="cs-CZ" sz="1800" b="1" u="sng" dirty="0">
              <a:solidFill>
                <a:srgbClr val="0040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spcBef>
                <a:spcPts val="1200"/>
              </a:spcBef>
              <a:buSzPct val="90000"/>
              <a:buNone/>
            </a:pPr>
            <a:endParaRPr lang="de-DE" sz="1800" b="1" u="sng" dirty="0">
              <a:solidFill>
                <a:srgbClr val="0040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spcBef>
                <a:spcPts val="1200"/>
              </a:spcBef>
              <a:buSzPct val="90000"/>
              <a:buBlip>
                <a:blip r:embed="rId2"/>
              </a:buBlip>
            </a:pPr>
            <a:r>
              <a:rPr lang="cs-CZ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Každoroční finanční příspěvek obci za elektrárny postavené ve správním území obce</a:t>
            </a:r>
          </a:p>
          <a:p>
            <a:pPr>
              <a:spcBef>
                <a:spcPts val="1200"/>
              </a:spcBef>
              <a:buSzPct val="90000"/>
              <a:buBlip>
                <a:blip r:embed="rId2"/>
              </a:buBlip>
            </a:pPr>
            <a:r>
              <a:rPr lang="cs-CZ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Každoroční kompenzace obci za užívání přístupových cest, kabelových tras</a:t>
            </a:r>
          </a:p>
          <a:p>
            <a:pPr>
              <a:spcBef>
                <a:spcPts val="1200"/>
              </a:spcBef>
              <a:buSzPct val="90000"/>
              <a:buBlip>
                <a:blip r:embed="rId2"/>
              </a:buBlip>
            </a:pPr>
            <a:r>
              <a:rPr lang="cs-CZ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Roční přímé investice obci (hmotné investice do zájmových spolků apod.)</a:t>
            </a:r>
          </a:p>
          <a:p>
            <a:pPr>
              <a:spcBef>
                <a:spcPts val="1200"/>
              </a:spcBef>
              <a:buSzPct val="90000"/>
              <a:buBlip>
                <a:blip r:embed="rId2"/>
              </a:buBlip>
            </a:pPr>
            <a:r>
              <a:rPr lang="cs-CZ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Každoroční příspěvek občanům s trvalým pobytem v </a:t>
            </a:r>
            <a:r>
              <a:rPr lang="cs-CZ" sz="1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k.ú</a:t>
            </a:r>
            <a:r>
              <a:rPr lang="cs-CZ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. obce na el. energii</a:t>
            </a:r>
          </a:p>
          <a:p>
            <a:pPr>
              <a:spcBef>
                <a:spcPts val="1200"/>
              </a:spcBef>
              <a:buSzPct val="90000"/>
              <a:buBlip>
                <a:blip r:embed="rId2"/>
              </a:buBlip>
            </a:pPr>
            <a:r>
              <a:rPr lang="cs-CZ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Pronájem pozemků, na nichž je stavba umístěna – roční kompenzace majiteli pozemků</a:t>
            </a:r>
          </a:p>
          <a:p>
            <a:pPr marL="0" indent="0">
              <a:spcBef>
                <a:spcPts val="1200"/>
              </a:spcBef>
              <a:buSzPct val="90000"/>
              <a:buNone/>
            </a:pPr>
            <a:endParaRPr lang="cs-CZ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spcBef>
                <a:spcPts val="1200"/>
              </a:spcBef>
              <a:buSzPct val="90000"/>
              <a:buNone/>
            </a:pPr>
            <a:endParaRPr lang="cs-CZ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spcBef>
                <a:spcPts val="1200"/>
              </a:spcBef>
              <a:buSzPct val="90000"/>
              <a:buBlip>
                <a:blip r:embed="rId2"/>
              </a:buBlip>
            </a:pPr>
            <a:r>
              <a:rPr lang="cs-CZ" sz="1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Finanční příspěvek pro obec </a:t>
            </a:r>
            <a:r>
              <a:rPr lang="cs-CZ" sz="18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Želenice </a:t>
            </a:r>
            <a:r>
              <a:rPr lang="cs-CZ" sz="1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při 3ks </a:t>
            </a:r>
            <a:r>
              <a:rPr lang="cs-CZ" sz="18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VtE</a:t>
            </a:r>
            <a:r>
              <a:rPr lang="cs-CZ" sz="1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sz="18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Vestas</a:t>
            </a:r>
            <a:r>
              <a:rPr lang="cs-CZ" sz="1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V162, 6,2MW</a:t>
            </a:r>
          </a:p>
          <a:p>
            <a:pPr>
              <a:spcBef>
                <a:spcPts val="1200"/>
              </a:spcBef>
              <a:buSzPct val="90000"/>
              <a:buBlip>
                <a:blip r:embed="rId2"/>
              </a:buBlip>
            </a:pPr>
            <a:r>
              <a:rPr lang="cs-CZ" sz="1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Každoroční finanční příspěvek pro obec: 1 000 000 Kč</a:t>
            </a:r>
          </a:p>
          <a:p>
            <a:pPr>
              <a:spcBef>
                <a:spcPts val="1200"/>
              </a:spcBef>
              <a:buSzPct val="90000"/>
              <a:buBlip>
                <a:blip r:embed="rId2"/>
              </a:buBlip>
            </a:pPr>
            <a:r>
              <a:rPr lang="cs-CZ" sz="1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Každoroční příspěvek občanům s trvalým pobytem v </a:t>
            </a:r>
            <a:r>
              <a:rPr lang="cs-CZ" sz="18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k.ú</a:t>
            </a:r>
            <a:r>
              <a:rPr lang="cs-CZ" sz="1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. obce na el. energii: 5 500 Kč</a:t>
            </a:r>
          </a:p>
          <a:p>
            <a:pPr>
              <a:spcBef>
                <a:spcPts val="1200"/>
              </a:spcBef>
              <a:buSzPct val="90000"/>
              <a:buBlip>
                <a:blip r:embed="rId2"/>
              </a:buBlip>
            </a:pPr>
            <a:r>
              <a:rPr lang="cs-CZ" sz="1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Celkem:  43 200 000 Kč</a:t>
            </a:r>
          </a:p>
          <a:p>
            <a:pPr>
              <a:spcBef>
                <a:spcPts val="1200"/>
              </a:spcBef>
              <a:buSzPct val="90000"/>
              <a:buBlip>
                <a:blip r:embed="rId2"/>
              </a:buBlip>
            </a:pPr>
            <a:endParaRPr lang="cs-CZ" sz="1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1200"/>
              </a:spcBef>
              <a:buSzPct val="90000"/>
              <a:buNone/>
            </a:pPr>
            <a:endParaRPr lang="de-DE" sz="1800" b="1" dirty="0">
              <a:latin typeface="Futura Lt BT" panose="020B0402020204020303" pitchFamily="34" charset="0"/>
            </a:endParaRPr>
          </a:p>
          <a:p>
            <a:pPr>
              <a:buFontTx/>
              <a:buChar char="-"/>
            </a:pPr>
            <a:endParaRPr lang="de-DE" dirty="0">
              <a:latin typeface="Futura Lt BT" panose="020B0402020204020303" pitchFamily="34" charset="0"/>
            </a:endParaRPr>
          </a:p>
          <a:p>
            <a:pPr>
              <a:buNone/>
            </a:pPr>
            <a:r>
              <a:rPr lang="de-DE" dirty="0">
                <a:latin typeface="Futura Lt BT" panose="020B0402020204020303" pitchFamily="34" charset="0"/>
              </a:rPr>
              <a:t> 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D426D04-1E34-4285-939F-B27759007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fld id="{1BBF7D5F-4D8B-49E2-87E8-67BE8B9E1EA6}" type="slidenum">
              <a:rPr lang="de-DE" smtClean="0"/>
              <a:pPr>
                <a:defRPr/>
              </a:pPr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45612827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9F70DE-464E-B296-AA01-2D11E833F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Větrná elektrárna </a:t>
            </a:r>
            <a:r>
              <a:rPr lang="cs-CZ" dirty="0" err="1"/>
              <a:t>Vestas</a:t>
            </a:r>
            <a:r>
              <a:rPr lang="cs-CZ" dirty="0"/>
              <a:t> V162 6,2 MW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056B3E-C3BC-BACA-3364-050D6ECF4C7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648" y="1166070"/>
            <a:ext cx="8153400" cy="49299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400" b="1" u="sng" dirty="0">
                <a:latin typeface="+mj-lt"/>
              </a:rPr>
              <a:t>Technická data:</a:t>
            </a:r>
          </a:p>
          <a:p>
            <a:r>
              <a:rPr lang="cs-CZ" sz="1400" dirty="0">
                <a:latin typeface="+mj-lt"/>
              </a:rPr>
              <a:t>výška tubusu 166 m</a:t>
            </a:r>
          </a:p>
          <a:p>
            <a:r>
              <a:rPr lang="cs-CZ" sz="1400" dirty="0">
                <a:latin typeface="+mj-lt"/>
              </a:rPr>
              <a:t>Délka lopatky 80m</a:t>
            </a:r>
          </a:p>
          <a:p>
            <a:r>
              <a:rPr lang="cs-CZ" sz="1400" dirty="0">
                <a:latin typeface="+mj-lt"/>
              </a:rPr>
              <a:t>Výkon větrné elektrárny 6,2 MW</a:t>
            </a:r>
          </a:p>
          <a:p>
            <a:r>
              <a:rPr lang="cs-CZ" sz="1400" dirty="0">
                <a:latin typeface="+mj-lt"/>
              </a:rPr>
              <a:t>Roční výroba elektřiny jedné větrné elektrárny = roční spotřeba 5000 domácností</a:t>
            </a:r>
          </a:p>
          <a:p>
            <a:endParaRPr lang="cs-CZ" sz="1400" dirty="0">
              <a:latin typeface="+mj-lt"/>
            </a:endParaRPr>
          </a:p>
          <a:p>
            <a:pPr marL="0" indent="0">
              <a:buNone/>
            </a:pPr>
            <a:r>
              <a:rPr lang="cs-CZ" sz="1400" b="1" u="sng" dirty="0">
                <a:latin typeface="+mj-lt"/>
              </a:rPr>
              <a:t>Proč moderní větrné elektrárny (VE)</a:t>
            </a:r>
          </a:p>
          <a:p>
            <a:r>
              <a:rPr lang="cs-CZ" sz="1400" dirty="0">
                <a:latin typeface="+mj-lt"/>
              </a:rPr>
              <a:t>Minimální zábor půdy – tubus + servisní plocha</a:t>
            </a:r>
          </a:p>
          <a:p>
            <a:r>
              <a:rPr lang="cs-CZ" sz="1400" dirty="0">
                <a:latin typeface="+mj-lt"/>
              </a:rPr>
              <a:t>Nekonečná čistá energie za stálou cenu</a:t>
            </a:r>
          </a:p>
          <a:p>
            <a:r>
              <a:rPr lang="cs-CZ" sz="1400" dirty="0">
                <a:latin typeface="+mj-lt"/>
              </a:rPr>
              <a:t>Při výrobě elektřiny z VE nevznikají žádné emise, odpad ani odpadní voda. Neexistují žádné dodatečné náklady na likvidaci odpadu z elektrárny nebo poškození životního prostředí, jako je tomu u uhelných a jaderných elektráren</a:t>
            </a:r>
          </a:p>
          <a:p>
            <a:r>
              <a:rPr lang="cs-CZ" sz="1400" dirty="0">
                <a:latin typeface="+mj-lt"/>
              </a:rPr>
              <a:t>VE pomůžou ke snížení závislosti ČR na dovozu energií z nestabilních zemí</a:t>
            </a:r>
          </a:p>
          <a:p>
            <a:r>
              <a:rPr lang="cs-CZ" sz="1400" dirty="0">
                <a:latin typeface="+mj-lt"/>
              </a:rPr>
              <a:t>VE pomůžou k rozvoji v oblastech kde se staví a provozují (kompenzace, pracovní místa..)</a:t>
            </a:r>
          </a:p>
          <a:p>
            <a:endParaRPr lang="cs-CZ" sz="1600" dirty="0">
              <a:latin typeface="+mj-lt"/>
            </a:endParaRPr>
          </a:p>
          <a:p>
            <a:endParaRPr lang="cs-CZ" sz="1600" dirty="0">
              <a:latin typeface="+mj-lt"/>
            </a:endParaRPr>
          </a:p>
          <a:p>
            <a:endParaRPr lang="cs-CZ" sz="1600" dirty="0">
              <a:latin typeface="+mj-lt"/>
            </a:endParaRPr>
          </a:p>
          <a:p>
            <a:endParaRPr lang="cs-CZ" sz="1600" dirty="0">
              <a:latin typeface="+mj-lt"/>
            </a:endParaRPr>
          </a:p>
          <a:p>
            <a:endParaRPr lang="cs-CZ" sz="1600" dirty="0">
              <a:latin typeface="+mj-lt"/>
            </a:endParaRPr>
          </a:p>
          <a:p>
            <a:pPr marL="0" indent="0">
              <a:buNone/>
            </a:pPr>
            <a:endParaRPr lang="cs-CZ" sz="1300" dirty="0">
              <a:latin typeface="+mj-lt"/>
            </a:endParaRPr>
          </a:p>
          <a:p>
            <a:endParaRPr lang="cs-CZ" sz="1300" dirty="0">
              <a:latin typeface="+mj-lt"/>
            </a:endParaRPr>
          </a:p>
          <a:p>
            <a:endParaRPr lang="cs-CZ" sz="13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21515197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4BA1B0-90AB-457E-8C8C-4377689F0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05798"/>
            <a:ext cx="9144000" cy="558488"/>
          </a:xfrm>
        </p:spPr>
        <p:txBody>
          <a:bodyPr/>
          <a:lstStyle/>
          <a:p>
            <a:r>
              <a:rPr lang="cs-CZ" dirty="0">
                <a:latin typeface="Calibri Light" panose="020F0302020204030204" pitchFamily="34" charset="0"/>
                <a:cs typeface="Calibri Light" panose="020F0302020204030204" pitchFamily="34" charset="0"/>
              </a:rPr>
              <a:t>         </a:t>
            </a:r>
            <a:r>
              <a:rPr lang="cs-CZ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meridian</a:t>
            </a:r>
            <a:r>
              <a:rPr lang="cs-CZ" dirty="0">
                <a:latin typeface="Calibri Light" panose="020F0302020204030204" pitchFamily="34" charset="0"/>
                <a:cs typeface="Calibri Light" panose="020F0302020204030204" pitchFamily="34" charset="0"/>
              </a:rPr>
              <a:t> tým ČR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14DB658-F7B6-416C-B3B8-0E54FF8DF8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98" y="1406105"/>
            <a:ext cx="9014604" cy="428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488515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5017814" y="260649"/>
            <a:ext cx="2938562" cy="3386571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 w="1905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itel 1"/>
          <p:cNvSpPr txBox="1">
            <a:spLocks/>
          </p:cNvSpPr>
          <p:nvPr/>
        </p:nvSpPr>
        <p:spPr bwMode="auto">
          <a:xfrm>
            <a:off x="395538" y="589370"/>
            <a:ext cx="2938561" cy="82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5pPr>
            <a:lvl6pPr marL="457145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6pPr>
            <a:lvl7pPr marL="91429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7pPr>
            <a:lvl8pPr marL="1371435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8pPr>
            <a:lvl9pPr marL="1828581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de-D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utura Lt BT" panose="020B0402020204020303" pitchFamily="34" charset="0"/>
              </a:rPr>
              <a:t>Kontakt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547664" y="5112359"/>
            <a:ext cx="5424266" cy="98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5" rIns="91429" bIns="45715">
            <a:spAutoFit/>
          </a:bodyPr>
          <a:lstStyle/>
          <a:p>
            <a:pPr>
              <a:defRPr/>
            </a:pPr>
            <a:r>
              <a:rPr lang="de-DE" sz="2000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E-Mail:  </a:t>
            </a:r>
            <a:r>
              <a:rPr lang="cs-CZ" sz="2000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info@meridian-energy.cz</a:t>
            </a:r>
          </a:p>
          <a:p>
            <a:pPr>
              <a:defRPr/>
            </a:pPr>
            <a:r>
              <a:rPr lang="cs-CZ" sz="2000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Web</a:t>
            </a:r>
            <a:r>
              <a:rPr lang="de-DE" sz="2000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:   </a:t>
            </a:r>
            <a:r>
              <a:rPr lang="cs-CZ" sz="2000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	</a:t>
            </a:r>
            <a:r>
              <a:rPr lang="de-DE" sz="2000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www.</a:t>
            </a:r>
            <a:r>
              <a:rPr lang="cs-CZ" sz="2000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meridian-energy.cz</a:t>
            </a:r>
            <a:endParaRPr lang="de-DE" sz="2000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defRPr/>
            </a:pPr>
            <a:endParaRPr lang="de-DE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utura Lt BT" panose="020B0402020204020303" pitchFamily="34" charset="0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53703" y="442744"/>
            <a:ext cx="2266784" cy="30223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" name="Textfeld 2"/>
          <p:cNvSpPr txBox="1"/>
          <p:nvPr/>
        </p:nvSpPr>
        <p:spPr>
          <a:xfrm>
            <a:off x="1547664" y="3911251"/>
            <a:ext cx="3960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cs-CZ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Chebská 355/49</a:t>
            </a:r>
          </a:p>
          <a:p>
            <a:pPr>
              <a:defRPr/>
            </a:pPr>
            <a:r>
              <a:rPr lang="cs-CZ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360 06  Karlovy Vary</a:t>
            </a:r>
          </a:p>
          <a:p>
            <a:pPr>
              <a:defRPr/>
            </a:pPr>
            <a:r>
              <a:rPr lang="cs-CZ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Telefon: +420 355 311 242</a:t>
            </a:r>
          </a:p>
          <a:p>
            <a:pPr>
              <a:defRPr/>
            </a:pPr>
            <a:endParaRPr lang="cs-CZ" b="1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utura Lt BT" panose="020B0402020204020303" pitchFamily="34" charset="0"/>
            </a:endParaRPr>
          </a:p>
        </p:txBody>
      </p:sp>
      <p:sp>
        <p:nvSpPr>
          <p:cNvPr id="19" name="Titel 1"/>
          <p:cNvSpPr txBox="1">
            <a:spLocks/>
          </p:cNvSpPr>
          <p:nvPr/>
        </p:nvSpPr>
        <p:spPr bwMode="auto">
          <a:xfrm>
            <a:off x="1357041" y="5881663"/>
            <a:ext cx="8137896" cy="82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5pPr>
            <a:lvl6pPr marL="457145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6pPr>
            <a:lvl7pPr marL="91429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7pPr>
            <a:lvl8pPr marL="1371435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8pPr>
            <a:lvl9pPr marL="1828581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de-DE" sz="20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utura Lt BT" panose="020B0402020204020303" pitchFamily="34" charset="0"/>
              </a:rPr>
              <a:t>  </a:t>
            </a:r>
          </a:p>
          <a:p>
            <a:pPr fontAlgn="auto">
              <a:spcAft>
                <a:spcPts val="0"/>
              </a:spcAft>
              <a:defRPr/>
            </a:pPr>
            <a:r>
              <a:rPr lang="de-DE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utura Lt BT" panose="020B0402020204020303" pitchFamily="34" charset="0"/>
              </a:rPr>
              <a:t>			</a:t>
            </a:r>
            <a:endParaRPr lang="de-DE" sz="20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utura Lt BT" panose="020B0402020204020303" pitchFamily="34" charset="0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51A2B66C-AD42-4EA7-A26C-80CF037A6D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23" y="2224264"/>
            <a:ext cx="3323171" cy="143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959548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Benutzerdefiniert 16">
    <a:dk1>
      <a:sysClr val="windowText" lastClr="000000"/>
    </a:dk1>
    <a:lt1>
      <a:sysClr val="window" lastClr="FFFFFF"/>
    </a:lt1>
    <a:dk2>
      <a:srgbClr val="002060"/>
    </a:dk2>
    <a:lt2>
      <a:srgbClr val="FEFAC9"/>
    </a:lt2>
    <a:accent1>
      <a:srgbClr val="809EC2"/>
    </a:accent1>
    <a:accent2>
      <a:srgbClr val="344D6C"/>
    </a:accent2>
    <a:accent3>
      <a:srgbClr val="EAB568"/>
    </a:accent3>
    <a:accent4>
      <a:srgbClr val="D092A7"/>
    </a:accent4>
    <a:accent5>
      <a:srgbClr val="9C85C0"/>
    </a:accent5>
    <a:accent6>
      <a:srgbClr val="809EC2"/>
    </a:accent6>
    <a:hlink>
      <a:srgbClr val="344D6C"/>
    </a:hlink>
    <a:folHlink>
      <a:srgbClr val="344D6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432</Words>
  <Application>Microsoft Office PowerPoint</Application>
  <PresentationFormat>Předvádění na obrazovce (4:3)</PresentationFormat>
  <Paragraphs>79</Paragraphs>
  <Slides>9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Frutiger 47LightCn</vt:lpstr>
      <vt:lpstr>Futura Lt BT</vt:lpstr>
      <vt:lpstr>Motiv Office</vt:lpstr>
      <vt:lpstr>Prezentace aplikace PowerPoint</vt:lpstr>
      <vt:lpstr>PŘEDSTAVENÍ Záměru VÝSTAVBY VĚTRNÝCH ELEKTRÁREN – Želenice</vt:lpstr>
      <vt:lpstr>       O skupině meridian</vt:lpstr>
      <vt:lpstr>       Záměr větrných elektráren - Želenice</vt:lpstr>
      <vt:lpstr>Prezentace aplikace PowerPoint</vt:lpstr>
      <vt:lpstr>       Finanční příspěvek pro obec Želenice</vt:lpstr>
      <vt:lpstr>Větrná elektrárna Vestas V162 6,2 MW</vt:lpstr>
      <vt:lpstr>         meridian tým ČR 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PŘEDSTAVENÍ ZámĚRU VĚTRNÝCH ELEKTRÁREN – Horní vES</dc:title>
  <dc:creator>m.sali</dc:creator>
  <cp:lastModifiedBy>Petr Hrubý</cp:lastModifiedBy>
  <cp:revision>190</cp:revision>
  <cp:lastPrinted>2020-09-08T08:56:06Z</cp:lastPrinted>
  <dcterms:created xsi:type="dcterms:W3CDTF">2019-03-18T12:02:24Z</dcterms:created>
  <dcterms:modified xsi:type="dcterms:W3CDTF">2023-07-10T08:03:19Z</dcterms:modified>
</cp:coreProperties>
</file>